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81" r:id="rId2"/>
    <p:sldId id="261" r:id="rId3"/>
    <p:sldId id="256" r:id="rId4"/>
    <p:sldId id="257" r:id="rId5"/>
    <p:sldId id="258" r:id="rId6"/>
    <p:sldId id="260" r:id="rId7"/>
    <p:sldId id="259" r:id="rId8"/>
    <p:sldId id="274" r:id="rId9"/>
    <p:sldId id="275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62" r:id="rId18"/>
    <p:sldId id="263" r:id="rId19"/>
    <p:sldId id="264" r:id="rId20"/>
    <p:sldId id="265" r:id="rId21"/>
    <p:sldId id="266" r:id="rId22"/>
    <p:sldId id="267" r:id="rId23"/>
    <p:sldId id="282" r:id="rId24"/>
    <p:sldId id="283" r:id="rId25"/>
    <p:sldId id="284" r:id="rId26"/>
    <p:sldId id="285" r:id="rId27"/>
    <p:sldId id="286" r:id="rId28"/>
    <p:sldId id="287" r:id="rId29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C5149-C9FB-428F-8D15-7ABA6DB7AC6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B8CB6-607D-425E-BBB3-17EE5C78A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0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8CB6-607D-425E-BBB3-17EE5C78A00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4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8CB6-607D-425E-BBB3-17EE5C78A00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2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2735-0537-4087-B1D6-22EEECC3AEE7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5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14CD-D5F3-46E1-8963-C5E49475E726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7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00B-F7AE-4868-943E-896CFB678359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1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9B7-4605-486C-B549-C3B2C50AF7E1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6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33646-3FE9-4354-B400-9F3A30FCA3A4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2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245FA-FAA5-448F-A457-B4391CF6785C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0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9918-00DC-4ED3-8C0E-677D3EFBE13C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0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87913-1CDF-427B-9D16-0A159F267840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EC773-3C08-402D-BC13-8401C08C66AF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73629" y="6356352"/>
            <a:ext cx="2228850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2874442-59AE-4DDA-A96F-5404A094711D}" type="slidenum">
              <a:rPr lang="ko-KR" altLang="en-US" smtClean="0"/>
              <a:pPr/>
              <a:t>‹#›</a:t>
            </a:fld>
            <a:r>
              <a:rPr lang="en-US" altLang="ko-KR" dirty="0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567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25873-8950-484C-B483-0007E92DFE3C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0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6031-C228-4ED5-9244-E0D4760C8E93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7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8C0C2-96F6-4B78-B0B8-E52B990A5CF2}" type="datetime1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74442-59AE-4DDA-A96F-5404A09471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16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5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7.xml"/><Relationship Id="rId16" Type="http://schemas.openxmlformats.org/officeDocument/2006/relationships/package" Target="../embeddings/Microsoft_Excel_____1.xlsx"/><Relationship Id="rId1" Type="http://schemas.openxmlformats.org/officeDocument/2006/relationships/vmlDrawing" Target="../drawings/vmlDrawing1.v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slide" Target="slide24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13.xml"/><Relationship Id="rId7" Type="http://schemas.openxmlformats.org/officeDocument/2006/relationships/image" Target="../media/image77.png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6.png"/><Relationship Id="rId11" Type="http://schemas.openxmlformats.org/officeDocument/2006/relationships/package" Target="../embeddings/Microsoft_Excel_____2.xlsx"/><Relationship Id="rId5" Type="http://schemas.openxmlformats.org/officeDocument/2006/relationships/image" Target="../media/image75.png"/><Relationship Id="rId10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wmf"/><Relationship Id="rId3" Type="http://schemas.openxmlformats.org/officeDocument/2006/relationships/slide" Target="slide14.xml"/><Relationship Id="rId7" Type="http://schemas.openxmlformats.org/officeDocument/2006/relationships/image" Target="../media/image77.png"/><Relationship Id="rId12" Type="http://schemas.openxmlformats.org/officeDocument/2006/relationships/package" Target="../embeddings/Microsoft_Excel_____3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6.png"/><Relationship Id="rId11" Type="http://schemas.openxmlformats.org/officeDocument/2006/relationships/image" Target="../media/image90.emf"/><Relationship Id="rId5" Type="http://schemas.openxmlformats.org/officeDocument/2006/relationships/image" Target="../media/image75.png"/><Relationship Id="rId10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22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6.png"/><Relationship Id="rId11" Type="http://schemas.openxmlformats.org/officeDocument/2006/relationships/image" Target="../media/image73.wmf"/><Relationship Id="rId5" Type="http://schemas.openxmlformats.org/officeDocument/2006/relationships/image" Target="../media/image75.png"/><Relationship Id="rId10" Type="http://schemas.openxmlformats.org/officeDocument/2006/relationships/package" Target="../embeddings/Microsoft_Excel_____4.xlsx"/><Relationship Id="rId4" Type="http://schemas.openxmlformats.org/officeDocument/2006/relationships/image" Target="../media/image74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7.png"/><Relationship Id="rId11" Type="http://schemas.openxmlformats.org/officeDocument/2006/relationships/image" Target="../media/image73.wmf"/><Relationship Id="rId5" Type="http://schemas.openxmlformats.org/officeDocument/2006/relationships/image" Target="../media/image76.png"/><Relationship Id="rId10" Type="http://schemas.openxmlformats.org/officeDocument/2006/relationships/package" Target="../embeddings/Microsoft_Excel_____5.xlsx"/><Relationship Id="rId4" Type="http://schemas.openxmlformats.org/officeDocument/2006/relationships/image" Target="../media/image75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24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기출문제 모음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0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675036"/>
              </p:ext>
            </p:extLst>
          </p:nvPr>
        </p:nvGraphicFramePr>
        <p:xfrm>
          <a:off x="251662" y="127461"/>
          <a:ext cx="9476538" cy="6590835"/>
        </p:xfrm>
        <a:graphic>
          <a:graphicData uri="http://schemas.openxmlformats.org/drawingml/2006/table">
            <a:tbl>
              <a:tblPr/>
              <a:tblGrid>
                <a:gridCol w="9476538"/>
              </a:tblGrid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미국의 지역별 건조기의 구매 순위를 차례대로 알고자 한다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다음의 시각화 방법중 가장 적절한 방법은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막대그래프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객체의 다양한 유형을 담고있는 데이터의 집합을 무엇이라고 하는가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기기데이터의 앱 데이터로 분류되는 데이터가 아닌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슈퍼셋 데이터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 Excel Data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표준편차 구하는 문제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 해석하는 문제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고객 데이터의 활용시 개인정보에 대한 잘못된 판단은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임직원들이 고객 전화번호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주민번호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수집하여 사용시 동의 절차없이 자유롭게 활용가능하다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SSBI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특징으로 올바르지 않은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Python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이용한 코딩 툴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CDP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운영체계 중 전사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CX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지향점의 기본역량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기본가치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3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가지를 모두 적으시오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Quality, Cost, Delivery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 Excel Data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중앙값 구하는 문제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570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32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고객경험여정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(CEJ)</a:t>
                      </a:r>
                      <a:r>
                        <a:rPr lang="ko-KR" altLang="en-US" sz="12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 설명으로 적합한 것을 고르시오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경험 여정에 대한 재정의는 데이터 기반으로 고객을 이해하기 위한 첫 단계이다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10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817" y="4341664"/>
            <a:ext cx="2633662" cy="158548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743700" y="5076825"/>
            <a:ext cx="200025" cy="2571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22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 문제</a:t>
            </a:r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11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9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9" y="13243"/>
            <a:ext cx="9622862" cy="683151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12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294266" y="136692"/>
            <a:ext cx="431776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98265" y="217613"/>
            <a:ext cx="158914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CEJ(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고객경험여정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6419" y="3315874"/>
            <a:ext cx="3339623" cy="8036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정규화에 대한 설명임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각 변수는개별의열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(column)</a:t>
            </a:r>
            <a:r>
              <a:rPr lang="ko-KR" altLang="en-US" sz="1050" b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으로존재한다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각 관측치는행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(row)</a:t>
            </a:r>
            <a:r>
              <a:rPr lang="ko-KR" altLang="en-US" sz="1050" b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를구성한다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3. 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각 표는단하나의관측기준에의해서조직된데이터를저장한다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endParaRPr lang="en-US" altLang="ko-KR" sz="105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8256" y="3315874"/>
            <a:ext cx="3729153" cy="5959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아닌 것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Government</a:t>
            </a:r>
          </a:p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(ESG – E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nvironment</a:t>
            </a:r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/S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ocial</a:t>
            </a:r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/G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overnance</a:t>
            </a:r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15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3" y="-1"/>
            <a:ext cx="9200835" cy="685800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13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03611" y="136692"/>
            <a:ext cx="1422432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보기 확인 어려움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08837" y="217613"/>
            <a:ext cx="2778572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실력있는 브랜드가 시장 지배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77254" y="3315874"/>
            <a:ext cx="3410155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제품 상태 정보는 기기데이터 항목임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11" y="1589410"/>
            <a:ext cx="2687798" cy="139168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723" y="3810207"/>
            <a:ext cx="1810686" cy="159046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H="1">
            <a:off x="5495925" y="5562600"/>
            <a:ext cx="238125" cy="2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495925" y="5562600"/>
            <a:ext cx="238125" cy="2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424488" y="6053138"/>
            <a:ext cx="238124" cy="238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9490" y="3315874"/>
            <a:ext cx="3836554" cy="31892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DataPortal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받은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Raw Data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풀이 필요   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8" name="실행 단추: 앞으로 또는 다음 17">
            <a:hlinkClick r:id="rId5" action="ppaction://hlinksldjump" highlightClick="1"/>
          </p:cNvPr>
          <p:cNvSpPr/>
          <p:nvPr/>
        </p:nvSpPr>
        <p:spPr>
          <a:xfrm>
            <a:off x="4581778" y="3386181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228975" y="3634798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-1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풀이 참조</a:t>
            </a:r>
            <a:endParaRPr lang="ko-KR" altLang="en-US" sz="10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1" y="-1"/>
            <a:ext cx="9338418" cy="685800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14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04541" y="217613"/>
            <a:ext cx="2082869" cy="11268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보기 전부 보이지 않음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① 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upper whisker</a:t>
            </a:r>
          </a:p>
          <a:p>
            <a:pPr algn="r"/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바로 위 회색 선은 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max whisker reach)</a:t>
            </a: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②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Q3</a:t>
            </a: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③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Q2(median)</a:t>
            </a: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④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Q1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0821" y="3315874"/>
            <a:ext cx="2485223" cy="6420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예상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_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보기 다 보이지 않음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주말에는 평일보다 저녁시간에 광파오븐을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덜 사용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’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한다고 해석필요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342195" y="3315874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47" y="3634798"/>
            <a:ext cx="2747962" cy="7735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889490" y="217613"/>
            <a:ext cx="3836554" cy="31892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DataPortal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받은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Raw Data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풀이 필요   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" name="실행 단추: 앞으로 또는 다음 12">
            <a:hlinkClick r:id="rId4" action="ppaction://hlinksldjump" highlightClick="1"/>
          </p:cNvPr>
          <p:cNvSpPr/>
          <p:nvPr/>
        </p:nvSpPr>
        <p:spPr>
          <a:xfrm>
            <a:off x="4581778" y="286932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28975" y="534811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-2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풀이 참조</a:t>
            </a:r>
            <a:endParaRPr lang="ko-KR" altLang="en-US" sz="10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5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2" y="-1"/>
            <a:ext cx="9329698" cy="685800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15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80829" y="136692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42196" y="217613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404" y="3558635"/>
            <a:ext cx="3775640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내용은 전 단계인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단계 내용임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42195" y="3558635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81" y="754152"/>
            <a:ext cx="2250828" cy="15505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5" y="4014252"/>
            <a:ext cx="1973318" cy="8969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228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9" y="1"/>
            <a:ext cx="9355904" cy="685800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16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03" y="2486025"/>
            <a:ext cx="2562040" cy="74240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647983" y="136692"/>
            <a:ext cx="2078060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22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DX Performer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342197" y="217613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0830" y="3558635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2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22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9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 문제</a:t>
            </a:r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17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7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3274" y="0"/>
            <a:ext cx="9439452" cy="6858000"/>
            <a:chOff x="51523" y="-54878"/>
            <a:chExt cx="9624742" cy="699261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9853" y="-54878"/>
              <a:ext cx="4626412" cy="301563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3" y="-54878"/>
              <a:ext cx="4639729" cy="301563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852" y="3141899"/>
              <a:ext cx="4626412" cy="379584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23" y="3141900"/>
              <a:ext cx="4639729" cy="3795840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18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380828" y="136692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78790" y="217613"/>
            <a:ext cx="1308619" cy="8036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 정의</a:t>
            </a:r>
            <a:endParaRPr lang="en-US" altLang="ko-KR" sz="105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취득</a:t>
            </a:r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</a:t>
            </a:r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 algn="r"/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05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5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가공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80828" y="3315874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96561" y="3315874"/>
            <a:ext cx="790849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고객이해</a:t>
            </a:r>
            <a:endParaRPr lang="en-US" altLang="ko-KR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460" y="4846321"/>
            <a:ext cx="2582670" cy="15887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853" y="2650829"/>
            <a:ext cx="1923744" cy="13300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1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b="26300"/>
          <a:stretch/>
        </p:blipFill>
        <p:spPr>
          <a:xfrm>
            <a:off x="349990" y="1"/>
            <a:ext cx="4437879" cy="57273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9990" y="1"/>
            <a:ext cx="9206020" cy="6857999"/>
            <a:chOff x="51521" y="-178431"/>
            <a:chExt cx="9624744" cy="716992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9853" y="-178431"/>
              <a:ext cx="4626412" cy="316372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23" y="420357"/>
              <a:ext cx="4639729" cy="256493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9851" y="3232943"/>
              <a:ext cx="4626413" cy="375855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21" y="3232942"/>
              <a:ext cx="4639731" cy="375855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19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393105" y="136692"/>
            <a:ext cx="2332937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오른쪽 꼬리 긴 분포임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42195" y="217613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80827" y="3315874"/>
            <a:ext cx="345215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42195" y="3315874"/>
            <a:ext cx="345215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1213" y="983327"/>
            <a:ext cx="2666196" cy="17799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00557" y="2779260"/>
            <a:ext cx="34868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9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K-MOOC –</a:t>
            </a:r>
            <a:r>
              <a:rPr lang="ko-KR" altLang="en-US" sz="9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빅데이터의세계</a:t>
            </a:r>
            <a:r>
              <a:rPr lang="en-US" altLang="ko-KR" sz="9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9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원리와응용</a:t>
            </a:r>
            <a:r>
              <a:rPr lang="en-US" altLang="ko-KR" sz="9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9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이화여자대학교신경식교수</a:t>
            </a:r>
            <a:r>
              <a:rPr lang="en-US" altLang="ko-KR" sz="9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170" y="3133051"/>
            <a:ext cx="2021025" cy="10828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538" y="664057"/>
            <a:ext cx="1513504" cy="7002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95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22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 문제</a:t>
            </a:r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2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1627" y="0"/>
            <a:ext cx="9342746" cy="6858000"/>
            <a:chOff x="51520" y="-198700"/>
            <a:chExt cx="9624744" cy="706500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9851" y="-198700"/>
              <a:ext cx="4626413" cy="338005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1" y="-198700"/>
              <a:ext cx="4639731" cy="338005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851" y="3291417"/>
              <a:ext cx="4626413" cy="357488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20" y="3291416"/>
              <a:ext cx="4639731" cy="357488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35078" y="5935396"/>
              <a:ext cx="2239716" cy="759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객관식 문제이며 보기 </a:t>
              </a: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</a:t>
              </a:r>
              <a:r>
                <a:rPr lang="ko-KR" altLang="en-US" sz="867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번 외 누락됨</a:t>
              </a:r>
              <a:endParaRPr lang="en-US" altLang="ko-KR" sz="867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endParaRPr lang="en-US" altLang="ko-KR" sz="867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</a:t>
              </a:r>
              <a:r>
                <a:rPr lang="ko-KR" altLang="en-US" sz="867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번 </a:t>
              </a: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: </a:t>
              </a:r>
              <a:r>
                <a:rPr lang="ko-KR" altLang="en-US" sz="867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미국 세탁기 보유 고객들은 세탁 종료 후 </a:t>
              </a: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       10~20</a:t>
              </a:r>
              <a:r>
                <a:rPr lang="ko-KR" altLang="en-US" sz="867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분 이내 가장 많은 건조시작을 </a:t>
              </a: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       </a:t>
              </a:r>
              <a:r>
                <a:rPr lang="ko-KR" altLang="en-US" sz="867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보이고 있다</a:t>
              </a:r>
              <a:r>
                <a:rPr lang="en-US" altLang="ko-KR" sz="867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.(O)</a:t>
              </a: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20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80828" y="136692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42195" y="217613"/>
            <a:ext cx="345214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1985" y="3315874"/>
            <a:ext cx="3144057" cy="8036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보기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외 누락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번은 올바른 내용임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미국 세탁기 보유 고객들은 세탁 종료 후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10~20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분 이내 가장 많은 건조시작을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보이고 있다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.(O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50140" y="3315874"/>
            <a:ext cx="2937270" cy="4805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기기데이터는 제품의 사용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동작이력이 남는 데이터임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966" y="1722121"/>
            <a:ext cx="2362076" cy="1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9351" y="0"/>
            <a:ext cx="9347300" cy="6858000"/>
            <a:chOff x="51519" y="-22209"/>
            <a:chExt cx="9643781" cy="707552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9851" y="-22209"/>
              <a:ext cx="4626413" cy="354983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9" y="-22209"/>
              <a:ext cx="4639733" cy="3549831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851" y="3624052"/>
              <a:ext cx="4645449" cy="342926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20" y="3624053"/>
              <a:ext cx="4627820" cy="3429262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21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77587" y="1230108"/>
            <a:ext cx="1648456" cy="19347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크다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오른쪽 꼬리 긴 히스토그램을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보이는 데이터는</a:t>
            </a:r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오른쪽에 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분포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개별값 높음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 값들에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의해 평균 데이터를 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높이는 경향이 있다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ko-KR" altLang="en-US" sz="105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즉 중앙값 대비 평균값이 크다</a:t>
            </a:r>
            <a:r>
              <a:rPr lang="en-US" altLang="ko-KR" sz="105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pPr algn="r"/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이러한 데이터 셋의 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대표값으로는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일반적으로 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평균보다 중앙값을 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사용하는것이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바람직하다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.)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42194" y="217613"/>
            <a:ext cx="345215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7934" y="3652031"/>
            <a:ext cx="2958108" cy="56514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내용은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’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단계 내용임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6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수집처리 다음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단계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342195" y="3652031"/>
            <a:ext cx="345215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endParaRPr lang="en-US" altLang="ko-KR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428878" y="5478308"/>
            <a:ext cx="202301" cy="202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8878" y="5478308"/>
            <a:ext cx="202301" cy="202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445061" y="4721702"/>
            <a:ext cx="202302" cy="202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904" y="5001491"/>
            <a:ext cx="2498994" cy="1072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318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5852" y="0"/>
            <a:ext cx="9374298" cy="6858000"/>
            <a:chOff x="51519" y="-124485"/>
            <a:chExt cx="9624745" cy="704122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9851" y="-124483"/>
              <a:ext cx="4626413" cy="333651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9" y="-124485"/>
              <a:ext cx="4627820" cy="333651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9851" y="3396126"/>
              <a:ext cx="4626413" cy="352061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19" y="3396126"/>
              <a:ext cx="4584901" cy="3520610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22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566" y="1277185"/>
            <a:ext cx="2714583" cy="16341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691102" y="217613"/>
            <a:ext cx="1996307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First, Unique, New(FUN)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50856" y="3652031"/>
            <a:ext cx="3836554" cy="31892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err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DataPortal</a:t>
            </a:r>
            <a:r>
              <a:rPr lang="ko-KR" altLang="en-US" sz="16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받은 </a:t>
            </a:r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Raw Data </a:t>
            </a:r>
            <a:r>
              <a:rPr lang="ko-KR" altLang="en-US" sz="16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풀이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필요   </a:t>
            </a:r>
            <a:endParaRPr lang="en-US" altLang="ko-KR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82735" y="136692"/>
            <a:ext cx="2743307" cy="3189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소비자들의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Needs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개인화임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9490" y="3652031"/>
            <a:ext cx="3836554" cy="31892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DataPortal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받은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Raw Data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풀이 필요   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1300944"/>
            <a:ext cx="2207851" cy="15202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실행 단추: 앞으로 또는 다음 16">
            <a:hlinkClick r:id="rId8" action="ppaction://hlinksldjump" highlightClick="1"/>
          </p:cNvPr>
          <p:cNvSpPr/>
          <p:nvPr/>
        </p:nvSpPr>
        <p:spPr>
          <a:xfrm>
            <a:off x="4581778" y="3715932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실행 단추: 앞으로 또는 다음 17">
            <a:hlinkClick r:id="rId9" action="ppaction://hlinksldjump" highlightClick="1"/>
          </p:cNvPr>
          <p:cNvSpPr/>
          <p:nvPr/>
        </p:nvSpPr>
        <p:spPr>
          <a:xfrm>
            <a:off x="9543045" y="3715932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8975" y="3962400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9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-1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풀이 참조</a:t>
            </a:r>
            <a:endParaRPr lang="ko-KR" altLang="en-US" sz="10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9658" y="3962400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9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-2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 풀이 참조</a:t>
            </a:r>
            <a:endParaRPr lang="ko-KR" altLang="en-US" sz="10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0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ko-KR" altLang="en-US" dirty="0" err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 문제 풀이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23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0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48694" y="136692"/>
            <a:ext cx="2063633" cy="31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활용문제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공통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실행 단추: 앞으로 또는 다음 18">
            <a:hlinkClick r:id="rId4" action="ppaction://hlinksldjump" highlightClick="1"/>
          </p:cNvPr>
          <p:cNvSpPr/>
          <p:nvPr/>
        </p:nvSpPr>
        <p:spPr>
          <a:xfrm flipH="1">
            <a:off x="9694259" y="56646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025032" y="593249"/>
            <a:ext cx="4815989" cy="565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Data Portal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자료를 다운 받아 분석하세요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(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지정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User ID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102)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사용자의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에어컨 냉방 운전을 사용한 일 수는 총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몇일인가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</a:t>
            </a:r>
            <a:r>
              <a:rPr lang="ko-KR" altLang="en-US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숫자만 기재하세요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en-US" altLang="ko-KR" sz="10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사용자가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세탁기 사용시간 중 가장 빈번하게 사용한 시간은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?(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숫자만 기재하세요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53000" y="136692"/>
            <a:ext cx="0" cy="666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8694" y="512671"/>
            <a:ext cx="72993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사전 준비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25032" y="295215"/>
            <a:ext cx="935119" cy="257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[4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68" y="1334034"/>
            <a:ext cx="4131993" cy="64361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48694" y="861066"/>
            <a:ext cx="4363942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자료 다운로드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시험 전 공지 나가며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미리 클라우드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다운로드 받도록 공지 예정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1-1)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데이터포털 접속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(EP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시스템 검색으로 접속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권한 불요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694" y="2070135"/>
            <a:ext cx="47390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검색창에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앱데이터 탭에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‘User ID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100~103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사용자에 대한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…‘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29944"/>
          <a:stretch/>
        </p:blipFill>
        <p:spPr>
          <a:xfrm>
            <a:off x="264667" y="2296727"/>
            <a:ext cx="1970533" cy="632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b="35072"/>
          <a:stretch/>
        </p:blipFill>
        <p:spPr>
          <a:xfrm>
            <a:off x="2589301" y="2296726"/>
            <a:ext cx="2104326" cy="82858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2361437" y="2547689"/>
            <a:ext cx="133136" cy="1469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67" y="3565977"/>
            <a:ext cx="1818133" cy="9843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48694" y="3166487"/>
            <a:ext cx="3541601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문제에서 지정된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(100~103)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맞는 데이터 다운로드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엑셀 파일임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694" y="4622815"/>
            <a:ext cx="4298219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-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맨 위 셀에 각 열에 대한 정보 설명이 쓰여있음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 맞는 열의 정보 사용하면 됨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rcRect b="17318"/>
          <a:stretch/>
        </p:blipFill>
        <p:spPr>
          <a:xfrm>
            <a:off x="248875" y="5056441"/>
            <a:ext cx="2288589" cy="165449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141659" y="1508883"/>
            <a:ext cx="42536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풀이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133991" y="1728137"/>
            <a:ext cx="4686146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사용자의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2020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에어컨 냉방 운전을 사용한 일 수는 총 몇일인가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숫자만 기재하세요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33991" y="4370985"/>
            <a:ext cx="4740648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사용자가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세탁기 사용시간 중 가장 빈번하게 사용한 시간은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?(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숫자만 기재하세요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3991" y="1947391"/>
            <a:ext cx="4479359" cy="996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데이터셋은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~12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일까지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행에 냉장고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정수기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 정보가 기입되어 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냉방 운전여부는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air_use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column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확인 가능함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1)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air_use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 필터로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 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행의 개수를 세거나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엑셀의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COUNTIF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함수로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air_use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열의 사용 행 개수를 세면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냉방 운전 사용 일수를 알 수 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따라서 답은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26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1840" y="3050603"/>
            <a:ext cx="2405869" cy="47407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6657958" y="3529624"/>
            <a:ext cx="1040917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① 사용으로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필터링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45950" y="3543909"/>
            <a:ext cx="8421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② 행 개수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7" name="오른쪽 대괄호 46"/>
          <p:cNvSpPr/>
          <p:nvPr/>
        </p:nvSpPr>
        <p:spPr>
          <a:xfrm flipH="1">
            <a:off x="5197041" y="3200813"/>
            <a:ext cx="52924" cy="381866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6949" y="3050603"/>
            <a:ext cx="1562100" cy="228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6949" y="3368868"/>
            <a:ext cx="590550" cy="20002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4784" y="3732889"/>
            <a:ext cx="542925" cy="180975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025032" y="2970863"/>
            <a:ext cx="165677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1)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821272" y="2970863"/>
            <a:ext cx="165677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133991" y="4554303"/>
            <a:ext cx="4751869" cy="534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 행정 시작 시점은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StartTime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열에서 확인 가능함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따라서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Start Time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열을 히스토그램을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그리거나 피벗테이블 기능 활용하면 사용 시간의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최빈값을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확인할 수 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따라서 답은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, 139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3504" y="5066586"/>
            <a:ext cx="2467210" cy="6407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4837" y="5074206"/>
            <a:ext cx="1585041" cy="946172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854837" y="5545408"/>
            <a:ext cx="1574913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771371"/>
              </p:ext>
            </p:extLst>
          </p:nvPr>
        </p:nvGraphicFramePr>
        <p:xfrm>
          <a:off x="8767999" y="32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워크시트" showAsIcon="1" r:id="rId16" imgW="914400" imgH="771480" progId="Excel.Sheet.12">
                  <p:embed/>
                </p:oleObj>
              </mc:Choice>
              <mc:Fallback>
                <p:oleObj name="워크시트" showAsIcon="1" r:id="rId1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67999" y="32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슬라이드 번호 개체 틀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24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4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48694" y="136692"/>
            <a:ext cx="2063633" cy="31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활용문제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공통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실행 단추: 앞으로 또는 다음 18">
            <a:hlinkClick r:id="rId3" action="ppaction://hlinksldjump" highlightClick="1"/>
          </p:cNvPr>
          <p:cNvSpPr/>
          <p:nvPr/>
        </p:nvSpPr>
        <p:spPr>
          <a:xfrm flipH="1">
            <a:off x="9694259" y="56646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025032" y="593249"/>
            <a:ext cx="4843240" cy="1180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Data Portal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자료를 다운 받아 분석하세요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(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 지정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User ID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100)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User ID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사용자의 냉장고와 에어컨은 실내 같은 공간에 설치되어 있다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 20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에어컨 사용 유무에 따른 실내온도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airTemperature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냉장고 외기 평균 기온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),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습도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b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airHumidity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냉장고 외기 평균 상대 습도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확인하여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아래 문장의 ○○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△△에 알맞은 </a:t>
            </a:r>
            <a:endParaRPr lang="en-US" altLang="ko-KR" sz="10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용어를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적으시오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예문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미사용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냉방 미운전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실내 온도는 사용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냉방 운전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할 때 보다 ○○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.”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예문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미사용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냉방 미운전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실내 </a:t>
            </a:r>
            <a:r>
              <a:rPr lang="ko-KR" altLang="en-US" sz="10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습도는 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냉방 운전</a:t>
            </a:r>
            <a:r>
              <a:rPr lang="en-US" altLang="ko-KR" sz="1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할 때 보다 △△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.”</a:t>
            </a:r>
            <a:endParaRPr lang="en-US" altLang="ko-KR" sz="10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53000" y="136692"/>
            <a:ext cx="0" cy="666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8694" y="512671"/>
            <a:ext cx="72993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사전 준비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25032" y="295215"/>
            <a:ext cx="1252513" cy="257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[7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- 1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8" y="1334034"/>
            <a:ext cx="4131993" cy="64361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48694" y="861066"/>
            <a:ext cx="4363942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자료 다운로드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시험 전 공지 나가며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미리 클라우드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다운로드 받도록 공지 예정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1-1)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데이터포털 접속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(EP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시스템 검색으로 접속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권한 불요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694" y="2070135"/>
            <a:ext cx="47390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검색창에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앱데이터 탭에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‘User ID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100~103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사용자에 대한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…‘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29944"/>
          <a:stretch/>
        </p:blipFill>
        <p:spPr>
          <a:xfrm>
            <a:off x="264667" y="2296727"/>
            <a:ext cx="1970533" cy="632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b="35072"/>
          <a:stretch/>
        </p:blipFill>
        <p:spPr>
          <a:xfrm>
            <a:off x="2589301" y="2296726"/>
            <a:ext cx="2104326" cy="82858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2361437" y="2547689"/>
            <a:ext cx="133136" cy="1469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7" y="3565977"/>
            <a:ext cx="1818133" cy="9843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48694" y="3166487"/>
            <a:ext cx="3541601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문제에서 지정된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(100~103)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맞는 데이터 다운로드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엑셀 파일임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694" y="4622815"/>
            <a:ext cx="4298219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-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맨 위 셀에 각 열에 대한 정보 설명이 쓰여있음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 맞는 열의 정보 사용하면 됨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rcRect b="17318"/>
          <a:stretch/>
        </p:blipFill>
        <p:spPr>
          <a:xfrm>
            <a:off x="248875" y="5056441"/>
            <a:ext cx="2288589" cy="165449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141659" y="1867067"/>
            <a:ext cx="42536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풀이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3991" y="2086500"/>
            <a:ext cx="4774311" cy="1765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우선 데이터셋이 일별 환경정보와 제품 사용정보가 있움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두 예문을 확인하기 위해선 에어컨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사용여부별 통계량을 비교해야함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두 제품이 동일한 장소에 설치되어 있으므로 에어컨 동작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여부별 실내 온도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습도 통계량에 차이를 보일 것이며 에어컨 동작은 여름에 주로 활용할 것이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므로 계절요인이 작용한다는 배경을 고려하여 문제가 출제된 것으로 보임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따라서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1) date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사용량을 필터링 하고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2)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air_use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사용여부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열의 미사용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 에 따른 실내온도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airTemperature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실내습도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(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airHumidity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추출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추출 데이터의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Case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별 대푯값 통계량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평균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중앙값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비교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하면 문제를 해결할 수 있다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126626" y="3949780"/>
            <a:ext cx="2169431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1) 8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사용량 추출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 2)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필요 데이터셋 추출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104846" y="6012560"/>
            <a:ext cx="2114929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비교 결과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예문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 –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낮음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예문</a:t>
            </a:r>
            <a:r>
              <a:rPr lang="en-US" altLang="ko-KR" sz="1000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2-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높음</a:t>
            </a:r>
            <a:endParaRPr lang="en-US" altLang="ko-KR" sz="1000" dirty="0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45950" y="5463255"/>
            <a:ext cx="2411485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①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date/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온도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습도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사용유무 데이터 추출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사용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미사용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074" y="4176371"/>
            <a:ext cx="2394361" cy="5971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074" y="4874743"/>
            <a:ext cx="2394361" cy="58554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702409" y="5463255"/>
            <a:ext cx="813290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② 통계량 계산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52732"/>
              </p:ext>
            </p:extLst>
          </p:nvPr>
        </p:nvGraphicFramePr>
        <p:xfrm>
          <a:off x="7693674" y="4191721"/>
          <a:ext cx="2162425" cy="1266825"/>
        </p:xfrm>
        <a:graphic>
          <a:graphicData uri="http://schemas.openxmlformats.org/drawingml/2006/table">
            <a:tbl>
              <a:tblPr/>
              <a:tblGrid>
                <a:gridCol w="228600"/>
                <a:gridCol w="249238"/>
                <a:gridCol w="319088"/>
                <a:gridCol w="319088"/>
                <a:gridCol w="1046411"/>
              </a:tblGrid>
              <a:tr h="802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미사용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802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실내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온도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AVG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 미사용 시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온도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낮음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 미사용 시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온도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낮음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실내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습도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AVG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79.5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86.8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 미사용 시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습도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높음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84.4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88.7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에어컨 미사용 시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습도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</a:t>
                      </a:r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높음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7661473" y="3949780"/>
            <a:ext cx="2259199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통계량 확인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평균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중앙값 둘 중 아무거나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771749"/>
              </p:ext>
            </p:extLst>
          </p:nvPr>
        </p:nvGraphicFramePr>
        <p:xfrm>
          <a:off x="8767999" y="32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워크시트" showAsIcon="1" r:id="rId11" imgW="914400" imgH="771480" progId="Excel.Sheet.12">
                  <p:embed/>
                </p:oleObj>
              </mc:Choice>
              <mc:Fallback>
                <p:oleObj name="워크시트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67999" y="32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25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0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48694" y="136692"/>
            <a:ext cx="2063633" cy="31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활용문제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공통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실행 단추: 앞으로 또는 다음 18">
            <a:hlinkClick r:id="rId3" action="ppaction://hlinksldjump" highlightClick="1"/>
          </p:cNvPr>
          <p:cNvSpPr/>
          <p:nvPr/>
        </p:nvSpPr>
        <p:spPr>
          <a:xfrm flipH="1">
            <a:off x="9694259" y="56646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025032" y="593249"/>
            <a:ext cx="4815989" cy="872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Data Portal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자료를 다운 받아 분석하세요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(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지정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User ID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100)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User ID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사용자는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평일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~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금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 주말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토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~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가장 많은 빈도로 세탁기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행정을 시작한 시각은 각각 몇 시 인가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 (24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기준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그리고 평일에 근무하고 퇴근 후에만 세탁기를 사용한다고 가정했을 때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User ID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고객의 근무시간대은 어떻다고 추측할 수 있는가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 (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주간 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ko-KR" altLang="en-US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야간</a:t>
            </a:r>
            <a:r>
              <a:rPr lang="en-US" altLang="ko-KR" sz="1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53000" y="136692"/>
            <a:ext cx="0" cy="666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8694" y="512671"/>
            <a:ext cx="72993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사전 준비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25032" y="295215"/>
            <a:ext cx="1252513" cy="257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[7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- 2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8" y="1334034"/>
            <a:ext cx="4131993" cy="64361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48694" y="861066"/>
            <a:ext cx="4363942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자료 다운로드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시험 전 공지 나가며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미리 클라우드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다운로드 받도록 공지 예정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1-1)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데이터포털 접속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(EP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시스템 검색으로 접속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권한 불요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694" y="2070135"/>
            <a:ext cx="47390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검색창에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앱데이터 탭에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‘User ID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100~103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사용자에 대한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…‘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29944"/>
          <a:stretch/>
        </p:blipFill>
        <p:spPr>
          <a:xfrm>
            <a:off x="264667" y="2296727"/>
            <a:ext cx="1970533" cy="632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b="35072"/>
          <a:stretch/>
        </p:blipFill>
        <p:spPr>
          <a:xfrm>
            <a:off x="2589301" y="2296726"/>
            <a:ext cx="2104326" cy="82858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2361437" y="2547689"/>
            <a:ext cx="133136" cy="1469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7" y="3565977"/>
            <a:ext cx="1818133" cy="9843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48694" y="3166487"/>
            <a:ext cx="3541601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문제에서 지정된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(100~103)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맞는 데이터 다운로드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엑셀 파일임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694" y="4622815"/>
            <a:ext cx="4298219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-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맨 위 셀에 각 열에 대한 정보 설명이 쓰여있음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 맞는 열의 정보 사용하면 됨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rcRect b="17318"/>
          <a:stretch/>
        </p:blipFill>
        <p:spPr>
          <a:xfrm>
            <a:off x="248875" y="5056441"/>
            <a:ext cx="2288589" cy="165449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141659" y="1707636"/>
            <a:ext cx="42536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풀이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3991" y="1927069"/>
            <a:ext cx="4638055" cy="688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문제를 해결하기 위해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1) 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date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열에 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사용량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필터링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요일 데이터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</a:t>
            </a:r>
            <a:r>
              <a:rPr lang="en-US" altLang="ko-KR" sz="1000" dirty="0" err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DayofWeek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 시작시간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StartTime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추출 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요일별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시작시간별 사용빈도를 확인하기 위해 피벗테이블을 활용하여 최빈값을 찾는다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553" y="2929555"/>
            <a:ext cx="3348701" cy="105787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953000" y="3987431"/>
            <a:ext cx="757186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①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필터링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" name="오른쪽 대괄호 2"/>
          <p:cNvSpPr/>
          <p:nvPr/>
        </p:nvSpPr>
        <p:spPr>
          <a:xfrm rot="5400000">
            <a:off x="6878583" y="2871156"/>
            <a:ext cx="116578" cy="2311136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77069" y="3987431"/>
            <a:ext cx="1069772" cy="22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② 필요 데이터 추출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8416" y="3013324"/>
            <a:ext cx="1175074" cy="64246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꺾인 연결선 10"/>
          <p:cNvCxnSpPr/>
          <p:nvPr/>
        </p:nvCxnSpPr>
        <p:spPr>
          <a:xfrm flipV="1">
            <a:off x="8092440" y="3326628"/>
            <a:ext cx="455976" cy="19024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1190" y="3939536"/>
            <a:ext cx="1189919" cy="84651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2" name="꺾인 연결선 41"/>
          <p:cNvCxnSpPr>
            <a:stCxn id="4" idx="2"/>
            <a:endCxn id="14" idx="0"/>
          </p:cNvCxnSpPr>
          <p:nvPr/>
        </p:nvCxnSpPr>
        <p:spPr>
          <a:xfrm rot="16200000" flipH="1">
            <a:off x="8994177" y="3797562"/>
            <a:ext cx="283749" cy="19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631295" y="3678118"/>
            <a:ext cx="1040918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③ 피벗테이블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133991" y="4875705"/>
            <a:ext cx="4626835" cy="1149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1) 20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평일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세탁기 행정시간 최빈값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노란셀 기준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20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총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 사용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주말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 행정시간 최빈값 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</a:t>
            </a:r>
            <a:r>
              <a:rPr lang="ko-KR" altLang="en-US" sz="100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흰색셀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총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 </a:t>
            </a:r>
            <a:r>
              <a:rPr lang="ko-KR" altLang="en-US" sz="10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endParaRPr lang="en-US" altLang="ko-KR" sz="10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2) 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주간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평일 사용 시작 시간이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, 21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시에만 있으므로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0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시 이전에 퇴근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했다고 추측할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수 있다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319260" y="4009762"/>
            <a:ext cx="99060" cy="766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5900" y="4009762"/>
            <a:ext cx="99060" cy="766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7612"/>
              </p:ext>
            </p:extLst>
          </p:nvPr>
        </p:nvGraphicFramePr>
        <p:xfrm>
          <a:off x="8767999" y="32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워크시트" showAsIcon="1" r:id="rId12" imgW="914400" imgH="771480" progId="Excel.Sheet.12">
                  <p:embed/>
                </p:oleObj>
              </mc:Choice>
              <mc:Fallback>
                <p:oleObj name="워크시트" showAsIcon="1" r:id="rId12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67999" y="32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26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5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48694" y="136692"/>
            <a:ext cx="2063633" cy="31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활용문제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공통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실행 단추: 앞으로 또는 다음 18">
            <a:hlinkClick r:id="rId3" action="ppaction://hlinksldjump" highlightClick="1"/>
          </p:cNvPr>
          <p:cNvSpPr/>
          <p:nvPr/>
        </p:nvSpPr>
        <p:spPr>
          <a:xfrm flipH="1">
            <a:off x="9694259" y="56646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4953000" y="136692"/>
            <a:ext cx="0" cy="666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8694" y="512671"/>
            <a:ext cx="72993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사전 준비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25032" y="295215"/>
            <a:ext cx="1252513" cy="257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[9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- 1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8" y="1334034"/>
            <a:ext cx="4131993" cy="64361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48694" y="861066"/>
            <a:ext cx="4363942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자료 다운로드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시험 전 공지 나가며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미리 클라우드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다운로드 받도록 공지 예정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1-1)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데이터포털 접속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(EP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시스템 검색으로 접속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권한 불요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694" y="2070135"/>
            <a:ext cx="47390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검색창에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앱데이터 탭에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‘User ID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100~103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사용자에 대한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…‘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29944"/>
          <a:stretch/>
        </p:blipFill>
        <p:spPr>
          <a:xfrm>
            <a:off x="264667" y="2296727"/>
            <a:ext cx="1970533" cy="632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b="35072"/>
          <a:stretch/>
        </p:blipFill>
        <p:spPr>
          <a:xfrm>
            <a:off x="2589301" y="2296726"/>
            <a:ext cx="2104326" cy="82858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2361437" y="2547689"/>
            <a:ext cx="133136" cy="1469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7" y="3565977"/>
            <a:ext cx="1818133" cy="9843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48694" y="3166487"/>
            <a:ext cx="3541601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문제에서 지정된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(100~103)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맞는 데이터 다운로드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엑셀 파일임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694" y="4622815"/>
            <a:ext cx="4298219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-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맨 위 셀에 각 열에 대한 정보 설명이 쓰여있음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 맞는 열의 정보 사용하면 됨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rcRect b="17318"/>
          <a:stretch/>
        </p:blipFill>
        <p:spPr>
          <a:xfrm>
            <a:off x="248875" y="5056441"/>
            <a:ext cx="2288589" cy="1654492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025032" y="593249"/>
            <a:ext cx="4904154" cy="811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User ID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102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사용자의 기기 데이터 중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20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냉장고 외기평균상대습도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“ </a:t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데이터의</a:t>
            </a:r>
            <a:r>
              <a:rPr lang="en-US" altLang="ko-KR" sz="12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중심을 나타내는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대표값인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①평균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②중앙값을 구하시오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각 통계량의 결과값을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소수첫째자리에서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반올림하여 정수로 변환한 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콤마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(,)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로 구분하여 순서대로 적으시오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41659" y="1570641"/>
            <a:ext cx="42536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풀이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3991" y="1798709"/>
            <a:ext cx="4450505" cy="1149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데이터셋은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~12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일까지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행에 냉장고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정수기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 정보가 기입되어 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냉장고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외기평균상대습도는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airHumidity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확인 가능함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문제를 해결하기 위해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1) 20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사용정보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필터링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2)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데이터의 평균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중앙값을 구하면 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   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따라서 답은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76, 79 (</a:t>
            </a:r>
            <a:r>
              <a:rPr lang="ko-KR" altLang="en-US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정수자리까지 반올림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47463"/>
              </p:ext>
            </p:extLst>
          </p:nvPr>
        </p:nvGraphicFramePr>
        <p:xfrm>
          <a:off x="7696085" y="3071355"/>
          <a:ext cx="1998174" cy="672465"/>
        </p:xfrm>
        <a:graphic>
          <a:graphicData uri="http://schemas.openxmlformats.org/drawingml/2006/table">
            <a:tbl>
              <a:tblPr/>
              <a:tblGrid>
                <a:gridCol w="505367"/>
                <a:gridCol w="385221"/>
                <a:gridCol w="1107586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 냉장고외기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평균상대습도 통계량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평균값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=AVERAGE(E35:E63)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중앙값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78.8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=MEDIAN(E35:E63)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660" y="3071355"/>
            <a:ext cx="2296810" cy="1828073"/>
          </a:xfrm>
          <a:prstGeom prst="rect">
            <a:avLst/>
          </a:prstGeom>
        </p:spPr>
      </p:pic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075720"/>
              </p:ext>
            </p:extLst>
          </p:nvPr>
        </p:nvGraphicFramePr>
        <p:xfrm>
          <a:off x="8767999" y="32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워크시트" showAsIcon="1" r:id="rId10" imgW="914400" imgH="771480" progId="Excel.Sheet.12">
                  <p:embed/>
                </p:oleObj>
              </mc:Choice>
              <mc:Fallback>
                <p:oleObj name="워크시트" showAsIcon="1" r:id="rId10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67999" y="32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27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48694" y="136692"/>
            <a:ext cx="2063633" cy="31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활용문제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공통</a:t>
            </a:r>
            <a:endParaRPr lang="ko-KR" altLang="en-US" sz="16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25032" y="593249"/>
            <a:ext cx="4807974" cy="996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User ID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102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사용자의 기기 데이터 중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20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정수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취수량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“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데이터의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퍼짐을 나타내는 대푯값인 ①분산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②표준편차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③범위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④사분위수범위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(IQR)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구시오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각 통계량의 결과값을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소수첫째자리에서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반올림하여 정수로 변환한 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b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콤마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(,)</a:t>
            </a:r>
            <a:r>
              <a:rPr lang="ko-KR" alt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로 구분하여 순서대로 적으시오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53000" y="136692"/>
            <a:ext cx="0" cy="666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48694" y="512671"/>
            <a:ext cx="72993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사전 준비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68" y="1334034"/>
            <a:ext cx="4131993" cy="64361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48694" y="861066"/>
            <a:ext cx="4363942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자료 다운로드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시험 전 공지 나가며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미리 클라우드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다운로드 받도록 공지 예정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1-1)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데이터포털 접속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(EP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시스템 검색으로 접속 가능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권한 불요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694" y="2070135"/>
            <a:ext cx="4739045" cy="22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1-2)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검색창에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앱데이터 탭에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‘User ID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100~103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 사용자에 대한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…‘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선택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29944"/>
          <a:stretch/>
        </p:blipFill>
        <p:spPr>
          <a:xfrm>
            <a:off x="264667" y="2296727"/>
            <a:ext cx="1970533" cy="6328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b="35072"/>
          <a:stretch/>
        </p:blipFill>
        <p:spPr>
          <a:xfrm>
            <a:off x="2589301" y="2296726"/>
            <a:ext cx="2104326" cy="828589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2361437" y="2547689"/>
            <a:ext cx="133136" cy="1469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67" y="3565977"/>
            <a:ext cx="1818133" cy="98435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48694" y="3166487"/>
            <a:ext cx="3541601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1-3)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문제에서 지정된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User ID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(100~103)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맞는 데이터 다운로드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엑셀 파일임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694" y="4622815"/>
            <a:ext cx="4298219" cy="38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확인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-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맨 위 셀에 각 열에 대한 정보 설명이 쓰여있음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문제에 맞는 열의 정보 사용하면 됨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b="17318"/>
          <a:stretch/>
        </p:blipFill>
        <p:spPr>
          <a:xfrm>
            <a:off x="248875" y="5056441"/>
            <a:ext cx="2288589" cy="165449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141659" y="1797766"/>
            <a:ext cx="425364" cy="2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풀이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en-US" altLang="ko-KR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25032" y="295215"/>
            <a:ext cx="1252513" cy="2573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[9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- 2</a:t>
            </a:r>
            <a:r>
              <a:rPr lang="ko-KR" altLang="en-US" sz="12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번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</p:txBody>
      </p:sp>
      <p:sp>
        <p:nvSpPr>
          <p:cNvPr id="55" name="실행 단추: 앞으로 또는 다음 54">
            <a:hlinkClick r:id="rId8" action="ppaction://hlinksldjump" highlightClick="1"/>
          </p:cNvPr>
          <p:cNvSpPr/>
          <p:nvPr/>
        </p:nvSpPr>
        <p:spPr>
          <a:xfrm flipH="1">
            <a:off x="9694259" y="56646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33991" y="2025834"/>
            <a:ext cx="4450505" cy="145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데이터셋은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~12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일까지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행에 냉장고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정수기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세탁기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에어컨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 정보가 기입되어 있음</a:t>
            </a:r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정수취수량은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waterIntakeCount_Ambient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확인 가능함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문제를 해결하기 위해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1) 20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사용정보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필터링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2)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데이터의 분산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표준편차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범위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사분위수 </a:t>
            </a:r>
            <a:r>
              <a:rPr lang="ko-KR" altLang="en-US" sz="10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분위값을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구하면 됨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b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*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범위는 최대값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</a:t>
            </a:r>
            <a:r>
              <a:rPr lang="ko-KR" altLang="en-US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최소값으로 구할 수 있음</a:t>
            </a:r>
            <a:endParaRPr lang="en-US" altLang="ko-KR" sz="10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*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사분위수 범위는 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Q3 – Q1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으로 구할 수 있음</a:t>
            </a:r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    </a:t>
            </a:r>
            <a:r>
              <a:rPr lang="ko-KR" altLang="en-US" sz="1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따라서 답은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6682, 82, 320,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94 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정수자리까지 반올림</a:t>
            </a:r>
            <a:r>
              <a:rPr lang="en-US" altLang="ko-KR" sz="10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51476"/>
              </p:ext>
            </p:extLst>
          </p:nvPr>
        </p:nvGraphicFramePr>
        <p:xfrm>
          <a:off x="5133991" y="5471422"/>
          <a:ext cx="4657371" cy="824530"/>
        </p:xfrm>
        <a:graphic>
          <a:graphicData uri="http://schemas.openxmlformats.org/drawingml/2006/table">
            <a:tbl>
              <a:tblPr/>
              <a:tblGrid>
                <a:gridCol w="933697"/>
                <a:gridCol w="600234"/>
                <a:gridCol w="3123440"/>
              </a:tblGrid>
              <a:tr h="1649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 정수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취수량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통계량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649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6682.3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 VAR.S(</a:t>
                      </a:r>
                      <a:r>
                        <a:rPr 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or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STDEV.S(</a:t>
                      </a:r>
                      <a:r>
                        <a:rPr lang="en-US" sz="8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)^2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표준편차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81.7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 STDEV.S(</a:t>
                      </a:r>
                      <a:r>
                        <a:rPr 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or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SQRT(VAR.S(</a:t>
                      </a:r>
                      <a:r>
                        <a:rPr lang="en-US" sz="8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범위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 MAX(</a:t>
                      </a:r>
                      <a:r>
                        <a:rPr 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- MIN(</a:t>
                      </a:r>
                      <a:r>
                        <a:rPr lang="en-US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사분위수범위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=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QUARTILE.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EXC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8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3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– QUARTILE.EXC(</a:t>
                      </a:r>
                      <a:r>
                        <a:rPr lang="en-US" sz="8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H217:H247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1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659" y="3546968"/>
            <a:ext cx="4649703" cy="1712100"/>
          </a:xfrm>
          <a:prstGeom prst="rect">
            <a:avLst/>
          </a:prstGeom>
        </p:spPr>
      </p:pic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044164"/>
              </p:ext>
            </p:extLst>
          </p:nvPr>
        </p:nvGraphicFramePr>
        <p:xfrm>
          <a:off x="8767999" y="32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워크시트" showAsIcon="1" r:id="rId10" imgW="914400" imgH="771480" progId="Excel.Sheet.12">
                  <p:embed/>
                </p:oleObj>
              </mc:Choice>
              <mc:Fallback>
                <p:oleObj name="워크시트" showAsIcon="1" r:id="rId10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67999" y="32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28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1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" y="52266"/>
            <a:ext cx="5169694" cy="13517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8" y="1765678"/>
            <a:ext cx="9740901" cy="11840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5231342"/>
            <a:ext cx="7006431" cy="13620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9" y="3229358"/>
            <a:ext cx="5489575" cy="1403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3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flipV="1">
            <a:off x="165099" y="2508937"/>
            <a:ext cx="1841726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flipV="1">
            <a:off x="165098" y="882437"/>
            <a:ext cx="4309797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flipV="1">
            <a:off x="165098" y="3514178"/>
            <a:ext cx="5029989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V="1">
            <a:off x="165098" y="6071260"/>
            <a:ext cx="1841727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335407" y="1998733"/>
            <a:ext cx="0" cy="86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343499" y="2860745"/>
            <a:ext cx="2328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7327" y="19918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 smtClean="0"/>
              <a:t>사용횟수</a:t>
            </a:r>
            <a:endParaRPr lang="en-US" altLang="ko-KR" sz="1000" dirty="0" smtClean="0"/>
          </a:p>
          <a:p>
            <a:pPr algn="r"/>
            <a:r>
              <a:rPr lang="en-US" altLang="ko-KR" sz="1000" dirty="0" smtClean="0"/>
              <a:t>(</a:t>
            </a:r>
            <a:r>
              <a:rPr lang="ko-KR" altLang="en-US" sz="1000" smtClean="0"/>
              <a:t>빈도</a:t>
            </a:r>
            <a:r>
              <a:rPr lang="en-US" altLang="ko-KR" sz="1000" dirty="0" smtClean="0"/>
              <a:t>)</a:t>
            </a:r>
            <a:endParaRPr lang="ko-KR" altLang="en-US" sz="1000"/>
          </a:p>
        </p:txBody>
      </p:sp>
      <p:sp>
        <p:nvSpPr>
          <p:cNvPr id="17" name="TextBox 16"/>
          <p:cNvSpPr txBox="1"/>
          <p:nvPr/>
        </p:nvSpPr>
        <p:spPr>
          <a:xfrm>
            <a:off x="7328690" y="2866062"/>
            <a:ext cx="513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120ml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908160" y="2866062"/>
            <a:ext cx="513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500ml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487630" y="2866062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1,000ml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7468949" y="2322414"/>
            <a:ext cx="218485" cy="538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0506" y="2168666"/>
            <a:ext cx="218485" cy="69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683850" y="2508937"/>
            <a:ext cx="218485" cy="351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214869" y="2873705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 smtClean="0"/>
              <a:t>옵션</a:t>
            </a:r>
            <a:endParaRPr lang="en-US" altLang="ko-KR" sz="1000" dirty="0" smtClean="0"/>
          </a:p>
          <a:p>
            <a:pPr algn="r"/>
            <a:r>
              <a:rPr lang="en-US" altLang="ko-KR" sz="1000" dirty="0" smtClean="0"/>
              <a:t>(</a:t>
            </a:r>
            <a:r>
              <a:rPr lang="ko-KR" altLang="en-US" sz="1000" smtClean="0"/>
              <a:t>범주</a:t>
            </a:r>
            <a:r>
              <a:rPr lang="en-US" altLang="ko-KR" sz="1000" dirty="0" smtClean="0"/>
              <a:t>)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6716389" y="1991812"/>
            <a:ext cx="3016571" cy="1282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27612" y="251470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smtClean="0"/>
              <a:t>예시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08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0" y="5260578"/>
            <a:ext cx="4746625" cy="1372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" y="101204"/>
            <a:ext cx="8368506" cy="1289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" y="3813373"/>
            <a:ext cx="8306594" cy="804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" y="1767681"/>
            <a:ext cx="5407025" cy="140335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4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 flipV="1">
            <a:off x="165098" y="2065083"/>
            <a:ext cx="4736307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V="1">
            <a:off x="165099" y="4403680"/>
            <a:ext cx="814038" cy="19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flipV="1">
            <a:off x="165099" y="6416626"/>
            <a:ext cx="903050" cy="216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545" y="384284"/>
            <a:ext cx="1557493" cy="1326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417" y="9301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예시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497027" y="356050"/>
            <a:ext cx="2192941" cy="136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74" y="5129676"/>
            <a:ext cx="2714583" cy="163419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9" name="꺾인 연결선 18"/>
          <p:cNvCxnSpPr/>
          <p:nvPr/>
        </p:nvCxnSpPr>
        <p:spPr>
          <a:xfrm>
            <a:off x="2144389" y="5478308"/>
            <a:ext cx="3050698" cy="1092974"/>
          </a:xfrm>
          <a:prstGeom prst="bentConnector3">
            <a:avLst>
              <a:gd name="adj1" fmla="val 4098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820" y="4053063"/>
            <a:ext cx="1796319" cy="12075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2144389" y="5286375"/>
            <a:ext cx="1208411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/>
          <p:nvPr/>
        </p:nvCxnSpPr>
        <p:spPr>
          <a:xfrm>
            <a:off x="989455" y="4499774"/>
            <a:ext cx="448820" cy="30082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27139" y="4394339"/>
            <a:ext cx="3345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시나리오별</a:t>
            </a:r>
            <a:r>
              <a:rPr lang="ko-KR" altLang="en-US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고객 정보 사용에 주의가 필요한 사항들이 있습니다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endParaRPr lang="ko-KR" altLang="en-US" sz="10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00203" y="5137467"/>
            <a:ext cx="17556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기본역량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00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가지</a:t>
            </a:r>
            <a:endParaRPr lang="en-US" altLang="ko-KR" sz="10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QCD(Quality / Cost / Delivery)</a:t>
            </a:r>
          </a:p>
          <a:p>
            <a:endParaRPr lang="en-US" altLang="ko-KR" sz="10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혁신역량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00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가지</a:t>
            </a:r>
            <a:endParaRPr lang="en-US" altLang="ko-KR" sz="10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FUN(First / Unique / New)</a:t>
            </a:r>
            <a:endParaRPr lang="ko-KR" altLang="en-US" sz="10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3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219339"/>
            <a:ext cx="8997950" cy="1341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823905"/>
            <a:ext cx="3683794" cy="1310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3" y="3387196"/>
            <a:ext cx="3869531" cy="1362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457" y="3660643"/>
            <a:ext cx="1207294" cy="11453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3" y="5172340"/>
            <a:ext cx="4241006" cy="1320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448" y="5382153"/>
            <a:ext cx="794544" cy="115570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5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37927" y="776835"/>
            <a:ext cx="1348112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 flipV="1">
            <a:off x="237927" y="2644561"/>
            <a:ext cx="1760806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flipV="1">
            <a:off x="237927" y="3626470"/>
            <a:ext cx="5038080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 flipV="1">
            <a:off x="237927" y="5399086"/>
            <a:ext cx="3920530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797675" y="740175"/>
            <a:ext cx="729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개인정보보호법 제</a:t>
            </a:r>
            <a:r>
              <a:rPr lang="en-US" altLang="ko-KR" sz="12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58</a:t>
            </a:r>
            <a:r>
              <a:rPr lang="ko-KR" altLang="en-US" sz="12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조의 </a:t>
            </a:r>
            <a:r>
              <a:rPr lang="en-US" altLang="ko-KR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sz="12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2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적용제외</a:t>
            </a:r>
            <a:r>
              <a:rPr lang="en-US" altLang="ko-KR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sz="12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가명정보 처리 시 금지 의무규정</a:t>
            </a:r>
            <a:r>
              <a:rPr lang="en-US" altLang="ko-KR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금지 의무 위반 시 전체 매출액의 </a:t>
            </a:r>
            <a:r>
              <a:rPr lang="en-US" altLang="ko-KR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3% </a:t>
            </a:r>
            <a:r>
              <a:rPr lang="ko-KR" altLang="en-US" sz="12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이하 과징금 부과 </a:t>
            </a:r>
            <a:r>
              <a:rPr lang="en-US" altLang="ko-KR" sz="12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2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개인정보보호법</a:t>
            </a:r>
            <a:r>
              <a:rPr lang="en-US" altLang="ko-KR" sz="12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2021</a:t>
            </a:r>
            <a:r>
              <a:rPr lang="ko-KR" altLang="en-US" sz="120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년개정안</a:t>
            </a:r>
            <a:r>
              <a:rPr lang="en-US" altLang="ko-KR" sz="1200" dirty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123" y="2435702"/>
            <a:ext cx="4366693" cy="264609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꺾인 연결선 15"/>
          <p:cNvCxnSpPr/>
          <p:nvPr/>
        </p:nvCxnSpPr>
        <p:spPr>
          <a:xfrm flipV="1">
            <a:off x="5276007" y="2985961"/>
            <a:ext cx="1270450" cy="744468"/>
          </a:xfrm>
          <a:prstGeom prst="bentConnector3">
            <a:avLst>
              <a:gd name="adj1" fmla="val 1178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595730"/>
            <a:ext cx="9451975" cy="1195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326481"/>
            <a:ext cx="5087144" cy="1444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4042193"/>
            <a:ext cx="3797300" cy="13208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6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flipV="1">
            <a:off x="237927" y="1082955"/>
            <a:ext cx="3920530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flipV="1">
            <a:off x="237927" y="3478197"/>
            <a:ext cx="1671793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 flipV="1">
            <a:off x="237927" y="5141597"/>
            <a:ext cx="1081075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39" y="851514"/>
            <a:ext cx="3471886" cy="23338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227739" y="2002259"/>
            <a:ext cx="1670088" cy="23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7" idx="3"/>
            <a:endCxn id="2" idx="1"/>
          </p:cNvCxnSpPr>
          <p:nvPr/>
        </p:nvCxnSpPr>
        <p:spPr>
          <a:xfrm>
            <a:off x="4158457" y="1193653"/>
            <a:ext cx="2069282" cy="9282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739" y="3527512"/>
            <a:ext cx="3471886" cy="218871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꺾인 연결선 14"/>
          <p:cNvCxnSpPr>
            <a:stCxn id="9" idx="3"/>
            <a:endCxn id="13" idx="1"/>
          </p:cNvCxnSpPr>
          <p:nvPr/>
        </p:nvCxnSpPr>
        <p:spPr>
          <a:xfrm>
            <a:off x="1909720" y="3588895"/>
            <a:ext cx="4318019" cy="1032972"/>
          </a:xfrm>
          <a:prstGeom prst="bentConnector3">
            <a:avLst>
              <a:gd name="adj1" fmla="val 736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" y="3152835"/>
            <a:ext cx="5210969" cy="13517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" y="166070"/>
            <a:ext cx="4230688" cy="1331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85" y="436739"/>
            <a:ext cx="2620963" cy="1074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9" y="1667449"/>
            <a:ext cx="3343275" cy="13414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9" y="4673600"/>
            <a:ext cx="6624638" cy="2270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9" y="4963855"/>
            <a:ext cx="9620515" cy="247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9" y="5478461"/>
            <a:ext cx="5314156" cy="247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9" y="6226571"/>
            <a:ext cx="6015831" cy="206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69" y="5723452"/>
            <a:ext cx="257969" cy="165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69" y="6432946"/>
            <a:ext cx="227013" cy="216694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7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 flipV="1">
            <a:off x="92869" y="1229359"/>
            <a:ext cx="3920530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 flipV="1">
            <a:off x="92869" y="1912330"/>
            <a:ext cx="1088568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flipV="1">
            <a:off x="92868" y="4253718"/>
            <a:ext cx="3572823" cy="2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625" y="1689418"/>
            <a:ext cx="1923744" cy="13300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948663" y="2318781"/>
            <a:ext cx="1424449" cy="359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2" idx="1"/>
          </p:cNvCxnSpPr>
          <p:nvPr/>
        </p:nvCxnSpPr>
        <p:spPr>
          <a:xfrm flipV="1">
            <a:off x="1238081" y="2498623"/>
            <a:ext cx="2710582" cy="9082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876830" y="5335374"/>
            <a:ext cx="3836554" cy="31892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algn="r"/>
            <a:r>
              <a:rPr lang="en-US" altLang="ko-KR" sz="1600" b="1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DataPortal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받은 </a:t>
            </a:r>
            <a:r>
              <a:rPr lang="en-US" altLang="ko-KR" sz="16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Raw Data </a:t>
            </a:r>
            <a:r>
              <a:rPr lang="ko-KR" altLang="en-US" sz="1600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풀이 필요   </a:t>
            </a:r>
            <a:endParaRPr lang="en-US" altLang="ko-KR" sz="1600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2" name="실행 단추: 앞으로 또는 다음 21">
            <a:hlinkClick r:id="rId13" action="ppaction://hlinksldjump" highlightClick="1"/>
          </p:cNvPr>
          <p:cNvSpPr/>
          <p:nvPr/>
        </p:nvSpPr>
        <p:spPr>
          <a:xfrm>
            <a:off x="9572878" y="5405481"/>
            <a:ext cx="97104" cy="18611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356014" y="5654298"/>
            <a:ext cx="1388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기출문제 풀이 참조</a:t>
            </a:r>
            <a:endParaRPr lang="ko-KR" altLang="en-US" sz="100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오른쪽 대괄호 23"/>
          <p:cNvSpPr/>
          <p:nvPr/>
        </p:nvSpPr>
        <p:spPr>
          <a:xfrm>
            <a:off x="1124793" y="2318781"/>
            <a:ext cx="113288" cy="56198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0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235200"/>
            <a:ext cx="8420100" cy="2387600"/>
          </a:xfrm>
        </p:spPr>
        <p:txBody>
          <a:bodyPr anchor="ctr"/>
          <a:lstStyle/>
          <a:p>
            <a:pPr algn="r"/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22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년 </a:t>
            </a:r>
            <a:r>
              <a:rPr lang="en-US" altLang="ko-KR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5</a:t>
            </a:r>
            <a:r>
              <a:rPr lang="ko-KR" altLang="en-US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월 기출 문제</a:t>
            </a:r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8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1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66551"/>
              </p:ext>
            </p:extLst>
          </p:nvPr>
        </p:nvGraphicFramePr>
        <p:xfrm>
          <a:off x="251662" y="127458"/>
          <a:ext cx="9476538" cy="6590839"/>
        </p:xfrm>
        <a:graphic>
          <a:graphicData uri="http://schemas.openxmlformats.org/drawingml/2006/table">
            <a:tbl>
              <a:tblPr/>
              <a:tblGrid>
                <a:gridCol w="9476538"/>
              </a:tblGrid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현업에서 수행해야 할 데이터 분석 과정이 모두 포함된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문제정의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분석기획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탐색적 데이터분석에 대한 설명으로 적절한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시각화와 간단한 통계량을 통해 데이터의 패턴을 발견하고 이상치를 점검하는 작업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빅데이터가 가져온 패러다임의 변화가 아닌것은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큰사이즈의 데이터보다 작은 사이즈의 데이터가 많아짐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가전산업계 전반에 걸쳐 빠르게 패러다임이 변하고 있다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이런한 변화와 가장 관련이 없는 항목은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소비자들간의 공통된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need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데이터 분석 과정의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분석기획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단계에 해당하는 내용은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지표 등을 정의하는 작업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Excel data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469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DLMS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데이터 거버넌스 운영 및 데이터 생명 주기 점검 활동을 지원하는 시스템이다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데이터 생명주기의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순서로 볼바른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기획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개발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검증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활용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다음중 이상치에 대한 설명 중 옳지 않은 것은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이상치라고 규정한 자료는 반드시 제외해야 한다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고객 개인정보 유출시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)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과징금이 부여된다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매출액의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981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2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객관식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H&amp;A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본부 단위로 기획 및 수정이 가능한 데이터로 맞는 것은 모두 고르시오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기기 데이터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품질 데이터</a:t>
                      </a:r>
                    </a:p>
                  </a:txBody>
                  <a:tcPr marL="3532" marR="3532" marT="35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4442-59AE-4DDA-A96F-5404A094711D}" type="slidenum">
              <a:rPr lang="ko-KR" altLang="en-US" smtClean="0"/>
              <a:pPr/>
              <a:t>9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0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2919</TotalTime>
  <Words>1933</Words>
  <Application>Microsoft Office PowerPoint</Application>
  <PresentationFormat>A4 용지(210x297mm)</PresentationFormat>
  <Paragraphs>300</Paragraphs>
  <Slides>28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LG스마트체 Regular</vt:lpstr>
      <vt:lpstr>맑은 고딕</vt:lpstr>
      <vt:lpstr>Arial</vt:lpstr>
      <vt:lpstr>Arial Narrow</vt:lpstr>
      <vt:lpstr>Calibri</vt:lpstr>
      <vt:lpstr>Calibri Light</vt:lpstr>
      <vt:lpstr>Wingdings</vt:lpstr>
      <vt:lpstr>Office 테마</vt:lpstr>
      <vt:lpstr>워크시트</vt:lpstr>
      <vt:lpstr>Microsoft Excel 워크시트</vt:lpstr>
      <vt:lpstr>기출문제 모음</vt:lpstr>
      <vt:lpstr>22년 4월 기출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22년 5월 기출 문제</vt:lpstr>
      <vt:lpstr>PowerPoint 프레젠테이션</vt:lpstr>
      <vt:lpstr>PowerPoint 프레젠테이션</vt:lpstr>
      <vt:lpstr>22년 7월 기출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22년 9월 기출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데이터셋 활용 문제 풀이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이정동/선임연구원/빌트인/쿠킹개발실(jeongdong.lee@lge.com)</dc:creator>
  <cp:lastModifiedBy>이민수/선임연구원/세탁기미니워셔개발Project(minsu67.lee@lge.com)</cp:lastModifiedBy>
  <cp:revision>71</cp:revision>
  <cp:lastPrinted>2022-10-06T01:04:03Z</cp:lastPrinted>
  <dcterms:created xsi:type="dcterms:W3CDTF">2022-04-19T07:06:36Z</dcterms:created>
  <dcterms:modified xsi:type="dcterms:W3CDTF">2022-11-25T07:51:40Z</dcterms:modified>
</cp:coreProperties>
</file>